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8" r:id="rId3"/>
    <p:sldId id="259" r:id="rId4"/>
    <p:sldId id="260" r:id="rId5"/>
    <p:sldId id="261" r:id="rId6"/>
    <p:sldId id="274" r:id="rId7"/>
    <p:sldId id="262" r:id="rId8"/>
    <p:sldId id="264" r:id="rId9"/>
    <p:sldId id="265" r:id="rId10"/>
    <p:sldId id="268" r:id="rId11"/>
    <p:sldId id="272" r:id="rId12"/>
    <p:sldId id="25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50" autoAdjust="0"/>
    <p:restoredTop sz="94660"/>
  </p:normalViewPr>
  <p:slideViewPr>
    <p:cSldViewPr>
      <p:cViewPr>
        <p:scale>
          <a:sx n="48" d="100"/>
          <a:sy n="48" d="100"/>
        </p:scale>
        <p:origin x="-2088" y="-5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4057" y="0"/>
            <a:ext cx="9139943" cy="6858000"/>
          </a:xfrm>
          <a:prstGeom prst="rect">
            <a:avLst/>
          </a:prstGeom>
          <a:noFill/>
          <a:ln>
            <a:solidFill>
              <a:schemeClr val="accent2"/>
            </a:solidFill>
          </a:ln>
        </p:spPr>
      </p:pic>
      <p:pic>
        <p:nvPicPr>
          <p:cNvPr id="3" name="Picture 1" descr="https://pbs.twimg.com/media/EkWkKXkXsAI-RIY.jpg"/>
          <p:cNvPicPr>
            <a:picLocks noChangeAspect="1" noChangeArrowheads="1"/>
          </p:cNvPicPr>
          <p:nvPr/>
        </p:nvPicPr>
        <p:blipFill>
          <a:blip r:embed="rId3"/>
          <a:srcRect l="49459"/>
          <a:stretch>
            <a:fillRect/>
          </a:stretch>
        </p:blipFill>
        <p:spPr bwMode="auto">
          <a:xfrm>
            <a:off x="6445671" y="3657961"/>
            <a:ext cx="2698329" cy="3200039"/>
          </a:xfrm>
          <a:prstGeom prst="rect">
            <a:avLst/>
          </a:prstGeom>
          <a:noFill/>
        </p:spPr>
      </p:pic>
      <p:sp>
        <p:nvSpPr>
          <p:cNvPr id="16385" name="Rectangle 1"/>
          <p:cNvSpPr>
            <a:spLocks noChangeArrowheads="1"/>
          </p:cNvSpPr>
          <p:nvPr/>
        </p:nvSpPr>
        <p:spPr bwMode="auto">
          <a:xfrm>
            <a:off x="1071538" y="0"/>
            <a:ext cx="7143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Заголовок 4"/>
          <p:cNvSpPr>
            <a:spLocks noGrp="1"/>
          </p:cNvSpPr>
          <p:nvPr>
            <p:ph type="ctrTitle"/>
          </p:nvPr>
        </p:nvSpPr>
        <p:spPr>
          <a:xfrm>
            <a:off x="714348" y="285729"/>
            <a:ext cx="8429652" cy="2000263"/>
          </a:xfrm>
        </p:spPr>
        <p:txBody>
          <a:bodyPr>
            <a:normAutofit fontScale="90000"/>
          </a:bodyPr>
          <a:lstStyle/>
          <a:p>
            <a:pPr lvl="0" fontAlgn="base">
              <a:spcAft>
                <a:spcPct val="0"/>
              </a:spcAft>
            </a:pPr>
            <a:r>
              <a:rPr lang="ru-RU" b="1" dirty="0" smtClean="0">
                <a:latin typeface="Times New Roman" pitchFamily="18" charset="0"/>
                <a:ea typeface="Times New Roman" pitchFamily="18" charset="0"/>
                <a:cs typeface="Times New Roman" pitchFamily="18" charset="0"/>
              </a:rPr>
              <a:t/>
            </a:r>
            <a:br>
              <a:rPr lang="ru-RU" b="1" dirty="0" smtClean="0">
                <a:latin typeface="Times New Roman" pitchFamily="18" charset="0"/>
                <a:ea typeface="Times New Roman" pitchFamily="18" charset="0"/>
                <a:cs typeface="Times New Roman" pitchFamily="18" charset="0"/>
              </a:rPr>
            </a:br>
            <a:r>
              <a:rPr lang="ru-RU" b="1" dirty="0" smtClean="0">
                <a:latin typeface="Times New Roman" pitchFamily="18" charset="0"/>
                <a:ea typeface="Times New Roman" pitchFamily="18" charset="0"/>
                <a:cs typeface="Times New Roman" pitchFamily="18" charset="0"/>
              </a:rPr>
              <a:t/>
            </a:r>
            <a:br>
              <a:rPr lang="ru-RU" b="1" dirty="0" smtClean="0">
                <a:latin typeface="Times New Roman" pitchFamily="18" charset="0"/>
                <a:ea typeface="Times New Roman" pitchFamily="18" charset="0"/>
                <a:cs typeface="Times New Roman" pitchFamily="18" charset="0"/>
              </a:rPr>
            </a:br>
            <a:r>
              <a:rPr lang="ru-RU" b="1" dirty="0" smtClean="0">
                <a:latin typeface="Times New Roman" pitchFamily="18" charset="0"/>
                <a:ea typeface="Times New Roman" pitchFamily="18" charset="0"/>
                <a:cs typeface="Times New Roman" pitchFamily="18" charset="0"/>
              </a:rPr>
              <a:t/>
            </a:r>
            <a:br>
              <a:rPr lang="ru-RU" b="1" dirty="0" smtClean="0">
                <a:latin typeface="Times New Roman" pitchFamily="18" charset="0"/>
                <a:ea typeface="Times New Roman" pitchFamily="18" charset="0"/>
                <a:cs typeface="Times New Roman" pitchFamily="18" charset="0"/>
              </a:rPr>
            </a:br>
            <a:r>
              <a:rPr lang="ru-RU" b="1" dirty="0" smtClean="0">
                <a:latin typeface="Times New Roman" pitchFamily="18" charset="0"/>
                <a:ea typeface="Times New Roman" pitchFamily="18" charset="0"/>
                <a:cs typeface="Times New Roman" pitchFamily="18" charset="0"/>
              </a:rPr>
              <a:t>Краткосрочный проект «Маленькие чистюли»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одзаголовок 5"/>
          <p:cNvSpPr>
            <a:spLocks noGrp="1"/>
          </p:cNvSpPr>
          <p:nvPr>
            <p:ph type="subTitle" idx="1"/>
          </p:nvPr>
        </p:nvSpPr>
        <p:spPr>
          <a:xfrm>
            <a:off x="785786" y="2428868"/>
            <a:ext cx="6429420" cy="1571636"/>
          </a:xfrm>
        </p:spPr>
        <p:txBody>
          <a:bodyPr>
            <a:normAutofit fontScale="85000" lnSpcReduction="20000"/>
          </a:bodyPr>
          <a:lstStyle/>
          <a:p>
            <a:pPr algn="r"/>
            <a:r>
              <a:rPr lang="ru-RU" dirty="0" smtClean="0">
                <a:solidFill>
                  <a:srgbClr val="FF0000"/>
                </a:solidFill>
                <a:latin typeface="Times New Roman" pitchFamily="18" charset="0"/>
                <a:ea typeface="Times New Roman" pitchFamily="18" charset="0"/>
                <a:cs typeface="Times New Roman" pitchFamily="18" charset="0"/>
              </a:rPr>
              <a:t>Для детей младшего дошкольного возраста 2-3 года</a:t>
            </a: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r>
              <a:rPr lang="ru-RU" sz="3800" b="1" dirty="0" smtClean="0">
                <a:solidFill>
                  <a:srgbClr val="FF0000"/>
                </a:solidFill>
                <a:latin typeface="Times New Roman" pitchFamily="18" charset="0"/>
                <a:ea typeface="Times New Roman" pitchFamily="18" charset="0"/>
                <a:cs typeface="Times New Roman" pitchFamily="18" charset="0"/>
              </a:rPr>
              <a:t>Проект подготовили:</a:t>
            </a:r>
            <a:r>
              <a:rPr lang="ru-RU" sz="3800" dirty="0" smtClean="0">
                <a:solidFill>
                  <a:srgbClr val="FF0000"/>
                </a:solidFill>
                <a:latin typeface="Times New Roman" pitchFamily="18" charset="0"/>
                <a:ea typeface="Times New Roman" pitchFamily="18" charset="0"/>
                <a:cs typeface="Times New Roman" pitchFamily="18" charset="0"/>
              </a:rPr>
              <a:t> </a:t>
            </a:r>
            <a:r>
              <a:rPr lang="ru-RU" sz="3800" dirty="0" smtClean="0">
                <a:solidFill>
                  <a:srgbClr val="FF0000"/>
                </a:solidFill>
                <a:latin typeface="Times New Roman" pitchFamily="18" charset="0"/>
                <a:ea typeface="Times New Roman" pitchFamily="18" charset="0"/>
                <a:cs typeface="Times New Roman" pitchFamily="18" charset="0"/>
              </a:rPr>
              <a:t> </a:t>
            </a:r>
            <a:r>
              <a:rPr lang="ru-RU" dirty="0" smtClean="0">
                <a:solidFill>
                  <a:srgbClr val="FF0000"/>
                </a:solidFill>
                <a:latin typeface="Times New Roman" pitchFamily="18" charset="0"/>
                <a:ea typeface="Times New Roman" pitchFamily="18" charset="0"/>
                <a:cs typeface="Times New Roman" pitchFamily="18" charset="0"/>
              </a:rPr>
              <a:t>Новикова Т.Н</a:t>
            </a:r>
            <a:r>
              <a:rPr lang="ru-RU" dirty="0" smtClean="0">
                <a:solidFill>
                  <a:srgbClr val="FF0000"/>
                </a:solidFill>
                <a:latin typeface="Times New Roman" pitchFamily="18" charset="0"/>
                <a:ea typeface="Times New Roman" pitchFamily="18" charset="0"/>
                <a:cs typeface="Times New Roman" pitchFamily="18" charset="0"/>
              </a:rPr>
              <a:t>. </a:t>
            </a:r>
            <a:r>
              <a:rPr lang="ru-RU" dirty="0" smtClean="0">
                <a:solidFill>
                  <a:srgbClr val="FF0000"/>
                </a:solidFill>
                <a:latin typeface="Times New Roman" pitchFamily="18" charset="0"/>
                <a:ea typeface="Times New Roman" pitchFamily="18" charset="0"/>
                <a:cs typeface="Times New Roman" pitchFamily="18" charset="0"/>
              </a:rPr>
              <a:t>                                         Попова </a:t>
            </a:r>
            <a:r>
              <a:rPr lang="ru-RU" dirty="0" smtClean="0">
                <a:solidFill>
                  <a:srgbClr val="FF0000"/>
                </a:solidFill>
                <a:latin typeface="Times New Roman" pitchFamily="18" charset="0"/>
                <a:ea typeface="Times New Roman" pitchFamily="18" charset="0"/>
                <a:cs typeface="Times New Roman" pitchFamily="18" charset="0"/>
              </a:rPr>
              <a:t>Г.И.</a:t>
            </a:r>
            <a:endParaRPr lang="ru-RU" dirty="0">
              <a:solidFill>
                <a:srgbClr val="FF0000"/>
              </a:solidFill>
            </a:endParaRPr>
          </a:p>
        </p:txBody>
      </p:sp>
      <p:sp>
        <p:nvSpPr>
          <p:cNvPr id="12289" name="Rectangle 1"/>
          <p:cNvSpPr>
            <a:spLocks noChangeArrowheads="1"/>
          </p:cNvSpPr>
          <p:nvPr/>
        </p:nvSpPr>
        <p:spPr bwMode="auto">
          <a:xfrm>
            <a:off x="1428728" y="4500570"/>
            <a:ext cx="507209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Участники проекта</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дети 2 младшей группы, воспитатели, родители.</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Срок работы по проекту:</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2 недели (с 17. 01. 2022г. по 28 01. 20222 г.)</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1" y="0"/>
            <a:ext cx="9139943" cy="6858000"/>
          </a:xfrm>
          <a:prstGeom prst="rect">
            <a:avLst/>
          </a:prstGeom>
          <a:noFill/>
        </p:spPr>
      </p:pic>
      <p:sp>
        <p:nvSpPr>
          <p:cNvPr id="3" name="Заголовок 2"/>
          <p:cNvSpPr>
            <a:spLocks noGrp="1"/>
          </p:cNvSpPr>
          <p:nvPr>
            <p:ph type="title"/>
          </p:nvPr>
        </p:nvSpPr>
        <p:spPr/>
        <p:txBody>
          <a:bodyPr>
            <a:normAutofit fontScale="90000"/>
          </a:bodyPr>
          <a:lstStyle/>
          <a:p>
            <a:r>
              <a:rPr lang="ru-RU" dirty="0" smtClean="0"/>
              <a:t>Художественно-эстетическое развитие</a:t>
            </a:r>
            <a:endParaRPr lang="ru-RU" dirty="0"/>
          </a:p>
        </p:txBody>
      </p:sp>
      <p:sp>
        <p:nvSpPr>
          <p:cNvPr id="4" name="Содержимое 3"/>
          <p:cNvSpPr>
            <a:spLocks noGrp="1"/>
          </p:cNvSpPr>
          <p:nvPr>
            <p:ph sz="half" idx="1"/>
          </p:nvPr>
        </p:nvSpPr>
        <p:spPr/>
        <p:txBody>
          <a:bodyPr/>
          <a:lstStyle/>
          <a:p>
            <a:r>
              <a:rPr lang="ru-RU" dirty="0" smtClean="0"/>
              <a:t>НОД Рисование: «Раскрась полотенце для кукол»</a:t>
            </a:r>
            <a:endParaRPr lang="ru-RU" dirty="0"/>
          </a:p>
        </p:txBody>
      </p:sp>
      <p:sp>
        <p:nvSpPr>
          <p:cNvPr id="5" name="Содержимое 4"/>
          <p:cNvSpPr>
            <a:spLocks noGrp="1"/>
          </p:cNvSpPr>
          <p:nvPr>
            <p:ph sz="half" idx="2"/>
          </p:nvPr>
        </p:nvSpPr>
        <p:spPr/>
        <p:txBody>
          <a:bodyPr/>
          <a:lstStyle/>
          <a:p>
            <a:pPr>
              <a:buNone/>
            </a:pPr>
            <a:r>
              <a:rPr lang="ru-RU" dirty="0" smtClean="0"/>
              <a:t>НОД Конструирование: «Сделаем расческу для кукол своими руками».</a:t>
            </a:r>
            <a:endParaRPr lang="ru-RU" dirty="0"/>
          </a:p>
        </p:txBody>
      </p:sp>
      <p:pic>
        <p:nvPicPr>
          <p:cNvPr id="6" name="Рисунок 5" descr="IMG_20220202_134144.jpg"/>
          <p:cNvPicPr>
            <a:picLocks noChangeAspect="1"/>
          </p:cNvPicPr>
          <p:nvPr/>
        </p:nvPicPr>
        <p:blipFill>
          <a:blip r:embed="rId3" cstate="print"/>
          <a:stretch>
            <a:fillRect/>
          </a:stretch>
        </p:blipFill>
        <p:spPr>
          <a:xfrm>
            <a:off x="4429124" y="3357562"/>
            <a:ext cx="4472312" cy="2928958"/>
          </a:xfrm>
          <a:prstGeom prst="rect">
            <a:avLst/>
          </a:prstGeom>
        </p:spPr>
      </p:pic>
      <p:pic>
        <p:nvPicPr>
          <p:cNvPr id="8" name="Рисунок 7" descr="рисуем полотенца.jpg"/>
          <p:cNvPicPr>
            <a:picLocks noChangeAspect="1"/>
          </p:cNvPicPr>
          <p:nvPr/>
        </p:nvPicPr>
        <p:blipFill>
          <a:blip r:embed="rId4" cstate="print"/>
          <a:stretch>
            <a:fillRect/>
          </a:stretch>
        </p:blipFill>
        <p:spPr>
          <a:xfrm>
            <a:off x="285720" y="3357562"/>
            <a:ext cx="3929090" cy="29459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1" y="0"/>
            <a:ext cx="9139943" cy="6858000"/>
          </a:xfrm>
          <a:prstGeom prst="rect">
            <a:avLst/>
          </a:prstGeom>
          <a:noFill/>
        </p:spPr>
      </p:pic>
      <p:sp>
        <p:nvSpPr>
          <p:cNvPr id="3" name="Прямоугольник 2"/>
          <p:cNvSpPr/>
          <p:nvPr/>
        </p:nvSpPr>
        <p:spPr>
          <a:xfrm>
            <a:off x="928662" y="285728"/>
            <a:ext cx="7929618" cy="6401753"/>
          </a:xfrm>
          <a:prstGeom prst="rect">
            <a:avLst/>
          </a:prstGeom>
        </p:spPr>
        <p:txBody>
          <a:bodyPr wrap="square">
            <a:spAutoFit/>
          </a:bodyPr>
          <a:lstStyle/>
          <a:p>
            <a:pPr lvl="0" eaLnBrk="0" fontAlgn="base" hangingPunct="0">
              <a:spcBef>
                <a:spcPct val="0"/>
              </a:spcBef>
              <a:spcAft>
                <a:spcPct val="0"/>
              </a:spcAft>
            </a:pPr>
            <a:r>
              <a:rPr lang="ru-RU" sz="2800" b="1" dirty="0" smtClean="0">
                <a:latin typeface="Times New Roman" pitchFamily="18" charset="0"/>
                <a:ea typeface="Times New Roman" pitchFamily="18" charset="0"/>
                <a:cs typeface="Times New Roman" pitchFamily="18" charset="0"/>
              </a:rPr>
              <a:t>Вывод по окончанию проекта:</a:t>
            </a:r>
            <a:r>
              <a:rPr lang="ru-RU" sz="2800" dirty="0" smtClean="0">
                <a:latin typeface="Times New Roman" pitchFamily="18" charset="0"/>
                <a:ea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lvl="0" eaLnBrk="0" fontAlgn="base" hangingPunct="0">
              <a:spcBef>
                <a:spcPct val="0"/>
              </a:spcBef>
              <a:spcAft>
                <a:spcPct val="0"/>
              </a:spcAft>
            </a:pPr>
            <a:r>
              <a:rPr lang="ru-RU" sz="2800" dirty="0" smtClean="0">
                <a:latin typeface="Times New Roman" pitchFamily="18" charset="0"/>
                <a:ea typeface="Times New Roman" pitchFamily="18" charset="0"/>
                <a:cs typeface="Times New Roman" pitchFamily="18" charset="0"/>
              </a:rPr>
              <a:t> </a:t>
            </a:r>
            <a:r>
              <a:rPr lang="ru-RU" sz="2400" dirty="0" smtClean="0">
                <a:latin typeface="Times New Roman" pitchFamily="18" charset="0"/>
                <a:ea typeface="Times New Roman" pitchFamily="18" charset="0"/>
                <a:cs typeface="Times New Roman" pitchFamily="18" charset="0"/>
              </a:rPr>
              <a:t>Дети </a:t>
            </a:r>
            <a:r>
              <a:rPr lang="ru-RU" sz="2400" dirty="0" smtClean="0">
                <a:latin typeface="Times New Roman" pitchFamily="18" charset="0"/>
                <a:ea typeface="Times New Roman" pitchFamily="18" charset="0"/>
                <a:cs typeface="Times New Roman" pitchFamily="18" charset="0"/>
              </a:rPr>
              <a:t>самостоятельно выполнять определённые навыки самообслуживания. </a:t>
            </a:r>
            <a:endParaRPr lang="ru-RU" sz="2400" dirty="0" smtClean="0">
              <a:latin typeface="Times New Roman" pitchFamily="18" charset="0"/>
              <a:cs typeface="Times New Roman" pitchFamily="18" charset="0"/>
            </a:endParaRPr>
          </a:p>
          <a:p>
            <a:pPr lvl="0" eaLnBrk="0" fontAlgn="base" hangingPunct="0">
              <a:spcBef>
                <a:spcPct val="0"/>
              </a:spcBef>
              <a:spcAft>
                <a:spcPct val="0"/>
              </a:spcAft>
            </a:pPr>
            <a:r>
              <a:rPr lang="ru-RU" sz="2400" dirty="0" smtClean="0">
                <a:latin typeface="Times New Roman" pitchFamily="18" charset="0"/>
                <a:ea typeface="Times New Roman" pitchFamily="18" charset="0"/>
                <a:cs typeface="Times New Roman" pitchFamily="18" charset="0"/>
              </a:rPr>
              <a:t>Дети имеют </a:t>
            </a:r>
            <a:r>
              <a:rPr lang="ru-RU" sz="2400" dirty="0" smtClean="0">
                <a:latin typeface="Times New Roman" pitchFamily="18" charset="0"/>
                <a:ea typeface="Times New Roman" pitchFamily="18" charset="0"/>
                <a:cs typeface="Times New Roman" pitchFamily="18" charset="0"/>
              </a:rPr>
              <a:t>представления как надо одеваться и раздеваться, в какой последовательности (раздевание, </a:t>
            </a:r>
            <a:r>
              <a:rPr lang="ru-RU" sz="2400" dirty="0" smtClean="0">
                <a:latin typeface="Times New Roman" pitchFamily="18" charset="0"/>
                <a:ea typeface="Times New Roman" pitchFamily="18" charset="0"/>
                <a:cs typeface="Times New Roman" pitchFamily="18" charset="0"/>
              </a:rPr>
              <a:t>одевание). Сформировалось умение аккуратно </a:t>
            </a:r>
            <a:r>
              <a:rPr lang="ru-RU" sz="2400" dirty="0" smtClean="0">
                <a:latin typeface="Times New Roman" pitchFamily="18" charset="0"/>
                <a:ea typeface="Times New Roman" pitchFamily="18" charset="0"/>
                <a:cs typeface="Times New Roman" pitchFamily="18" charset="0"/>
              </a:rPr>
              <a:t>складывание своих </a:t>
            </a:r>
            <a:r>
              <a:rPr lang="ru-RU" sz="2400" dirty="0" smtClean="0">
                <a:latin typeface="Times New Roman" pitchFamily="18" charset="0"/>
                <a:ea typeface="Times New Roman" pitchFamily="18" charset="0"/>
                <a:cs typeface="Times New Roman" pitchFamily="18" charset="0"/>
              </a:rPr>
              <a:t>вещей. </a:t>
            </a:r>
            <a:endParaRPr lang="ru-RU" sz="2400" dirty="0" smtClean="0">
              <a:latin typeface="Times New Roman" pitchFamily="18" charset="0"/>
              <a:cs typeface="Times New Roman" pitchFamily="18" charset="0"/>
            </a:endParaRPr>
          </a:p>
          <a:p>
            <a:pPr lvl="0" eaLnBrk="0" fontAlgn="base" hangingPunct="0">
              <a:spcBef>
                <a:spcPct val="0"/>
              </a:spcBef>
              <a:spcAft>
                <a:spcPct val="0"/>
              </a:spcAft>
            </a:pPr>
            <a:r>
              <a:rPr lang="ru-RU" sz="2400" dirty="0" smtClean="0">
                <a:latin typeface="Times New Roman" pitchFamily="18" charset="0"/>
                <a:ea typeface="Times New Roman" pitchFamily="18" charset="0"/>
                <a:cs typeface="Times New Roman" pitchFamily="18" charset="0"/>
              </a:rPr>
              <a:t>Сформировалось умение </a:t>
            </a:r>
            <a:r>
              <a:rPr lang="ru-RU" sz="2400" dirty="0" smtClean="0">
                <a:latin typeface="Times New Roman" pitchFamily="18" charset="0"/>
                <a:ea typeface="Times New Roman" pitchFamily="18" charset="0"/>
                <a:cs typeface="Times New Roman" pitchFamily="18" charset="0"/>
              </a:rPr>
              <a:t>у детей навыков самостоятельности - закатывать рукава, правильно пользоваться мылом, аккуратно намыливать и мыть руки, насухо вытираться полотенцем, правильно называть предметы личной гигиены</a:t>
            </a:r>
            <a:r>
              <a:rPr lang="ru-RU" sz="2400" dirty="0" smtClean="0">
                <a:latin typeface="Times New Roman" pitchFamily="18" charset="0"/>
                <a:ea typeface="Times New Roman" pitchFamily="18" charset="0"/>
                <a:cs typeface="Times New Roman" pitchFamily="18" charset="0"/>
              </a:rPr>
              <a:t>. Мыть руки  после посещения туалета.</a:t>
            </a:r>
            <a:endParaRPr lang="ru-RU" sz="2400" dirty="0" smtClean="0">
              <a:latin typeface="Times New Roman" pitchFamily="18" charset="0"/>
              <a:cs typeface="Times New Roman" pitchFamily="18" charset="0"/>
            </a:endParaRPr>
          </a:p>
          <a:p>
            <a:pPr lvl="0" eaLnBrk="0" fontAlgn="base" hangingPunct="0">
              <a:spcBef>
                <a:spcPct val="0"/>
              </a:spcBef>
              <a:spcAft>
                <a:spcPct val="0"/>
              </a:spcAft>
            </a:pPr>
            <a:r>
              <a:rPr lang="ru-RU" sz="2400" dirty="0" smtClean="0">
                <a:latin typeface="Times New Roman" pitchFamily="18" charset="0"/>
                <a:ea typeface="Times New Roman" pitchFamily="18" charset="0"/>
                <a:cs typeface="Times New Roman" pitchFamily="18" charset="0"/>
              </a:rPr>
              <a:t>У </a:t>
            </a:r>
            <a:r>
              <a:rPr lang="ru-RU" sz="2400" dirty="0" smtClean="0">
                <a:latin typeface="Times New Roman" pitchFamily="18" charset="0"/>
                <a:ea typeface="Times New Roman" pitchFamily="18" charset="0"/>
                <a:cs typeface="Times New Roman" pitchFamily="18" charset="0"/>
              </a:rPr>
              <a:t>детей </a:t>
            </a:r>
            <a:r>
              <a:rPr lang="ru-RU" sz="2400" dirty="0" smtClean="0">
                <a:latin typeface="Times New Roman" pitchFamily="18" charset="0"/>
                <a:ea typeface="Times New Roman" pitchFamily="18" charset="0"/>
                <a:cs typeface="Times New Roman" pitchFamily="18" charset="0"/>
              </a:rPr>
              <a:t>появилось  </a:t>
            </a:r>
            <a:r>
              <a:rPr lang="ru-RU" sz="2400" dirty="0" smtClean="0">
                <a:latin typeface="Times New Roman" pitchFamily="18" charset="0"/>
                <a:ea typeface="Times New Roman" pitchFamily="18" charset="0"/>
                <a:cs typeface="Times New Roman" pitchFamily="18" charset="0"/>
              </a:rPr>
              <a:t>желание выглядеть </a:t>
            </a:r>
            <a:r>
              <a:rPr lang="ru-RU" sz="2400" dirty="0" smtClean="0">
                <a:latin typeface="Times New Roman" pitchFamily="18" charset="0"/>
                <a:ea typeface="Times New Roman" pitchFamily="18" charset="0"/>
                <a:cs typeface="Times New Roman" pitchFamily="18" charset="0"/>
              </a:rPr>
              <a:t>чистыми и опрятными</a:t>
            </a:r>
            <a:endParaRPr lang="ru-RU" sz="2400" dirty="0" smtClean="0">
              <a:latin typeface="Times New Roman" pitchFamily="18" charset="0"/>
              <a:cs typeface="Times New Roman" pitchFamily="18" charset="0"/>
            </a:endParaRPr>
          </a:p>
          <a:p>
            <a:pPr lvl="0" eaLnBrk="0" fontAlgn="base" hangingPunct="0">
              <a:spcBef>
                <a:spcPct val="0"/>
              </a:spcBef>
              <a:spcAft>
                <a:spcPct val="0"/>
              </a:spcAft>
            </a:pPr>
            <a:r>
              <a:rPr lang="ru-RU" sz="2400" dirty="0" smtClean="0">
                <a:latin typeface="Times New Roman" pitchFamily="18" charset="0"/>
                <a:ea typeface="Times New Roman" pitchFamily="18" charset="0"/>
                <a:cs typeface="Times New Roman" pitchFamily="18" charset="0"/>
              </a:rPr>
              <a:t>Появился интерес </a:t>
            </a:r>
            <a:r>
              <a:rPr lang="ru-RU" sz="2400" dirty="0" smtClean="0">
                <a:latin typeface="Times New Roman" pitchFamily="18" charset="0"/>
                <a:ea typeface="Times New Roman" pitchFamily="18" charset="0"/>
                <a:cs typeface="Times New Roman" pitchFamily="18" charset="0"/>
              </a:rPr>
              <a:t>к умыванию, </a:t>
            </a:r>
            <a:r>
              <a:rPr lang="ru-RU" sz="2400" dirty="0" smtClean="0">
                <a:latin typeface="Times New Roman" pitchFamily="18" charset="0"/>
                <a:ea typeface="Times New Roman" pitchFamily="18" charset="0"/>
                <a:cs typeface="Times New Roman" pitchFamily="18" charset="0"/>
              </a:rPr>
              <a:t>раздеванию </a:t>
            </a:r>
            <a:r>
              <a:rPr lang="ru-RU" sz="2400" dirty="0" smtClean="0">
                <a:latin typeface="Times New Roman" pitchFamily="18" charset="0"/>
                <a:ea typeface="Times New Roman" pitchFamily="18" charset="0"/>
                <a:cs typeface="Times New Roman" pitchFamily="18" charset="0"/>
              </a:rPr>
              <a:t>и одеванию.        </a:t>
            </a:r>
          </a:p>
          <a:p>
            <a:pPr lvl="0" eaLnBrk="0" fontAlgn="base" hangingPunct="0">
              <a:spcBef>
                <a:spcPct val="0"/>
              </a:spcBef>
              <a:spcAft>
                <a:spcPct val="0"/>
              </a:spcAft>
            </a:pP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latin typeface="Times New Roman" pitchFamily="18" charset="0"/>
                <a:cs typeface="Times New Roman" pitchFamily="18" charset="0"/>
              </a:rPr>
              <a:t>Спасибо за внимание</a:t>
            </a:r>
            <a:endParaRPr lang="ru-RU" dirty="0">
              <a:solidFill>
                <a:schemeClr val="tx2"/>
              </a:solidFill>
              <a:latin typeface="Times New Roman" pitchFamily="18" charset="0"/>
              <a:cs typeface="Times New Roman" pitchFamily="18" charset="0"/>
            </a:endParaRPr>
          </a:p>
        </p:txBody>
      </p:sp>
      <p:pic>
        <p:nvPicPr>
          <p:cNvPr id="4" name="Picture 1" descr="https://pbs.twimg.com/media/EkWkKXkXsAI-RIY.jpg"/>
          <p:cNvPicPr>
            <a:picLocks noGrp="1" noChangeAspect="1" noChangeArrowheads="1"/>
          </p:cNvPicPr>
          <p:nvPr>
            <p:ph idx="1"/>
          </p:nvPr>
        </p:nvPicPr>
        <p:blipFill>
          <a:blip r:embed="rId2"/>
          <a:srcRect l="49459"/>
          <a:stretch>
            <a:fillRect/>
          </a:stretch>
        </p:blipFill>
        <p:spPr bwMode="auto">
          <a:xfrm>
            <a:off x="2538695" y="1600200"/>
            <a:ext cx="4082315" cy="45434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1" y="0"/>
            <a:ext cx="9139943" cy="6858000"/>
          </a:xfrm>
          <a:prstGeom prst="rect">
            <a:avLst/>
          </a:prstGeom>
          <a:noFill/>
        </p:spPr>
      </p:pic>
      <p:sp>
        <p:nvSpPr>
          <p:cNvPr id="11265" name="Rectangle 1"/>
          <p:cNvSpPr>
            <a:spLocks noChangeArrowheads="1"/>
          </p:cNvSpPr>
          <p:nvPr/>
        </p:nvSpPr>
        <p:spPr bwMode="auto">
          <a:xfrm>
            <a:off x="1" y="1"/>
            <a:ext cx="9144000"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Проблема: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достаточно развиты у детей культурно-гигиенические навыки.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Актуальность: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современном дошкольном учреждении важное внимание уделяется воспитанию здорового дошкольника.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Одним из важных факторов здоровой личности является формирование у детей культурно – гигиенических навыков.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Поиском новых форм взаимодействия в работе семьи и ДОУ в процессе обучения детей навыкам самообслуживания.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Работая с детьми младшего дошкольного возраста, мы заметили, что у вновь пришедших в детский сад детей,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отсутствуют элементарные навыки самообслуживания и личной гигиены: дети не умеют одеваться раздеваться,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 умеют самостоятельно умываться, пользоваться полотенцем.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Малыши не боятся воды, но умываться не умеют: подставят руки под струю и держат.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Они нуждаются в помощи взрослого. Детям необходимо объяснить и показать, как засучить рукава,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намочить и намылить руки, как правильно вытираться полотенцем (своим).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Процесс мытья рук занимает существенную часть времени бодрствования, и очень важен для ЗОЖ каждого ребенка,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потому важно их развивать. Именно в дошкольном возрасте необходимо воспитать у ребенка привычку к чистоте 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аккуратности. В эти годы дети могут освоить все основные культурно-гигиенические навыки, научиться понимать их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важность, легко, быстро и правильно выполнять. Гигиеническая культура столь же важна для человека, как и умение,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разговаривать, писать и читать. Главная задача — сформировать простейшие навыки опрятности и самообслуживания,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заложить фундамент гигиенической культуры.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1" y="0"/>
            <a:ext cx="9139943" cy="6858000"/>
          </a:xfrm>
          <a:prstGeom prst="rect">
            <a:avLst/>
          </a:prstGeom>
          <a:noFill/>
        </p:spPr>
      </p:pic>
      <p:sp>
        <p:nvSpPr>
          <p:cNvPr id="10241" name="Rectangle 1"/>
          <p:cNvSpPr>
            <a:spLocks noChangeArrowheads="1"/>
          </p:cNvSpPr>
          <p:nvPr/>
        </p:nvSpPr>
        <p:spPr bwMode="auto">
          <a:xfrm>
            <a:off x="1857356" y="571480"/>
            <a:ext cx="71438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проекта: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формирование культурно-гигиенических навыков у детей младшего дошкольного возраста через использование художественной литературы в разных видах деятельности.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Задачи проекта: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Развивающие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Заинтересовать детей самостоятельно выполнять определённые навыки самообслуживания.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Познакомить детей с литературными произведениями,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потешками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поговорками о воде, чистоте, здоровье.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Дать детям представления как надо одеваться и раздеваться, в какой последовательности (раздевание, аккуратное складывание своих вещей).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Образовательные: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Формировать умение у детей навыков самостоятельности - закатывать рукава, правильно пользоваться мылом, аккуратно намыливать и мыть руки, насухо вытираться полотенцем, правильно называть предметы личной гигиены.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Развивать уверенность в себе и своих возможностях.</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Развивать активность, инициативность, самостоятельность.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Развивать игровые умения (отражать в игре процессы умывания, использовать в игре необходимые для сюжета предметы гигиены).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Воспитательные: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Воспитывать у детей аккуратность, желание выглядеть чистыми.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Воспитывать вежливость, умение уступать друг другу, интерес к умыванию, раздеванию и одеванию.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0" y="0"/>
            <a:ext cx="9139943" cy="6858000"/>
          </a:xfrm>
          <a:prstGeom prst="rect">
            <a:avLst/>
          </a:prstGeom>
          <a:noFill/>
        </p:spPr>
      </p:pic>
      <p:sp>
        <p:nvSpPr>
          <p:cNvPr id="9217" name="Rectangle 1"/>
          <p:cNvSpPr>
            <a:spLocks noChangeArrowheads="1"/>
          </p:cNvSpPr>
          <p:nvPr/>
        </p:nvSpPr>
        <p:spPr bwMode="auto">
          <a:xfrm>
            <a:off x="1571604" y="857232"/>
            <a:ext cx="728667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Предполагаемый результат.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Самостоятельно или при небольшой помощи взрослого выполняют доступные возрасту гигиенические процедуры, владеют доступными возрасту навыками самообслуживания (дети закатывают самостоятельно рукава перед мытьем рук, правильно пользуются мылом, аккуратно моют руки, вытираются после умывания своим полотенцем).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Дети самостоятельно или при небольшой помощи взрослого выполняют доступные возрасту процесс последовательности раздевания (одевания), при этом аккуратно развешивают на стуле вещи.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Рассказывают короткие стихотворения 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потешки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 умывании, сопровождая действия текстом, отвечают на вопросы.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Методы и формы работы</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Словесный метод (чтение художественной литературы,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потешек</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беседа).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Наглядный метод (показ).</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Практический метод (дидактические игры)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Игровой метод (физкультминутки, пальчиковые игры)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Этапы реализации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Наблюдение за детьми.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Подборка литературы, игр, иллюстрации.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Подготовительный этап</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Составление плана работы.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Разработка содержания проекта.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4057" y="0"/>
            <a:ext cx="9139943" cy="6858000"/>
          </a:xfrm>
          <a:prstGeom prst="rect">
            <a:avLst/>
          </a:prstGeom>
          <a:noFill/>
        </p:spPr>
      </p:pic>
      <p:sp>
        <p:nvSpPr>
          <p:cNvPr id="8193" name="Rectangle 1"/>
          <p:cNvSpPr>
            <a:spLocks noChangeArrowheads="1"/>
          </p:cNvSpPr>
          <p:nvPr/>
        </p:nvSpPr>
        <p:spPr bwMode="auto">
          <a:xfrm>
            <a:off x="1714480" y="928670"/>
            <a:ext cx="728667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Этапы реализации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Подготовительный этап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Наблюдение за детьми.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Подборка литературы, игр, иллюстрации.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Составление плана работы.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Разработка содержания проекта.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Основной этап</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Беседы:</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чего нужно мыть руки, чистить зубы», «Да здравствует мыло душистое…»,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Художественная литература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Барто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«Девочка чумазая…», В. Берестов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«Больная кукла», Н.Павлова «Чьи башмачки»,  И. Муравейка «Я сама»,  К. И. Чуковский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Мойдодыр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Федорено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горе», «Королева зубная щетка», Ю. 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Майорова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«Чистюля».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Игровая ситуация: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«Купание куклы», «Уложим куклу спать»,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Заучивание </a:t>
            </a:r>
            <a:r>
              <a:rPr kumimoji="0" lang="ru-RU"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потешек</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«Водичка, водичка…», «Ай лады, лады, лады. Не боимся мы воды…», «Мы умеем чисто мыться» и др.</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Дидактическое упражнение: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«Покажем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Хрюше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мы умеем умываться и вытирать руки полотенцем», «Оденем и разденем куклу Машу после прогулки», «Туфельки поссорились – подружились», «Сделаем из носочка гармошку», «Учимся одевать носочки», «Покажем кукле Маше, где лежат наши вещи», «Поучим Машу застёгивать пуговицы», «Покажем, как нужно складывать одежду перед сном»,  «Научим Машу складывать вещи в раздевальном шкафчике».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4057" y="0"/>
            <a:ext cx="9139943" cy="6858000"/>
          </a:xfrm>
          <a:prstGeom prst="rect">
            <a:avLst/>
          </a:prstGeom>
          <a:noFill/>
        </p:spPr>
      </p:pic>
      <p:sp>
        <p:nvSpPr>
          <p:cNvPr id="3" name="Прямоугольник 2"/>
          <p:cNvSpPr/>
          <p:nvPr/>
        </p:nvSpPr>
        <p:spPr>
          <a:xfrm>
            <a:off x="714348" y="0"/>
            <a:ext cx="8429652" cy="6740307"/>
          </a:xfrm>
          <a:prstGeom prst="rect">
            <a:avLst/>
          </a:prstGeom>
        </p:spPr>
        <p:txBody>
          <a:bodyPr wrap="square">
            <a:spAutoFit/>
          </a:bodyPr>
          <a:lstStyle/>
          <a:p>
            <a:pPr lvl="0" fontAlgn="base">
              <a:spcBef>
                <a:spcPct val="0"/>
              </a:spcBef>
              <a:spcAft>
                <a:spcPct val="0"/>
              </a:spcAft>
            </a:pPr>
            <a:endParaRPr lang="ru-RU" dirty="0" smtClean="0">
              <a:latin typeface="Arial" pitchFamily="34" charset="0"/>
              <a:cs typeface="Arial" pitchFamily="34" charset="0"/>
            </a:endParaRP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В конце беседы  </a:t>
            </a:r>
            <a:r>
              <a:rPr lang="ru-RU" dirty="0" smtClean="0">
                <a:latin typeface="Times New Roman" pitchFamily="18" charset="0"/>
                <a:ea typeface="Times New Roman" pitchFamily="18" charset="0"/>
                <a:cs typeface="Times New Roman" pitchFamily="18" charset="0"/>
              </a:rPr>
              <a:t>«Для чего нужно мыть руки, чистить зубы»,  дети называют «помощников» чистоты поддержания здоровья человека (мыло, зубная паста, зубная щетка, мочалка, полотенце). Мы поговорили о том, что может быть с человеком, если не мыть руки, не чистить зубы. Рассмотрели иллюстрации бактерий и микробов. Они произвели очень сильное впечатление на детей. Затем мы прочитали сказку «</a:t>
            </a:r>
            <a:r>
              <a:rPr lang="ru-RU" dirty="0" err="1" smtClean="0">
                <a:latin typeface="Times New Roman" pitchFamily="18" charset="0"/>
                <a:ea typeface="Times New Roman" pitchFamily="18" charset="0"/>
                <a:cs typeface="Times New Roman" pitchFamily="18" charset="0"/>
              </a:rPr>
              <a:t>Мойдодыр</a:t>
            </a:r>
            <a:r>
              <a:rPr lang="ru-RU" dirty="0" smtClean="0">
                <a:latin typeface="Times New Roman" pitchFamily="18" charset="0"/>
                <a:ea typeface="Times New Roman" pitchFamily="18" charset="0"/>
                <a:cs typeface="Times New Roman" pitchFamily="18" charset="0"/>
              </a:rPr>
              <a:t>». На следующее утро дети сами шли мыть руки, без напоминания воспитателя. После завтрака ребята попросили прочитать сказку «</a:t>
            </a:r>
            <a:r>
              <a:rPr lang="ru-RU" dirty="0" err="1" smtClean="0">
                <a:latin typeface="Times New Roman" pitchFamily="18" charset="0"/>
                <a:ea typeface="Times New Roman" pitchFamily="18" charset="0"/>
                <a:cs typeface="Times New Roman" pitchFamily="18" charset="0"/>
              </a:rPr>
              <a:t>Мойдодыр</a:t>
            </a:r>
            <a:r>
              <a:rPr lang="ru-RU" dirty="0" smtClean="0">
                <a:latin typeface="Times New Roman" pitchFamily="18" charset="0"/>
                <a:ea typeface="Times New Roman" pitchFamily="18" charset="0"/>
                <a:cs typeface="Times New Roman" pitchFamily="18" charset="0"/>
              </a:rPr>
              <a:t>» и «</a:t>
            </a:r>
            <a:r>
              <a:rPr lang="ru-RU" dirty="0" err="1" smtClean="0">
                <a:latin typeface="Times New Roman" pitchFamily="18" charset="0"/>
                <a:ea typeface="Times New Roman" pitchFamily="18" charset="0"/>
                <a:cs typeface="Times New Roman" pitchFamily="18" charset="0"/>
              </a:rPr>
              <a:t>Федорино</a:t>
            </a:r>
            <a:r>
              <a:rPr lang="ru-RU" dirty="0" smtClean="0">
                <a:latin typeface="Times New Roman" pitchFamily="18" charset="0"/>
                <a:ea typeface="Times New Roman" pitchFamily="18" charset="0"/>
                <a:cs typeface="Times New Roman" pitchFamily="18" charset="0"/>
              </a:rPr>
              <a:t> горе». После прочтения произведения дети задавали много вопросов, по тексту и по значению слов, например: «Что такое стыд и срам?». Учились отгадывать загадки про одежду, показывая картинку на отгаданную загадку. Наши малыши очень хорошо справились с этим заданием. Перед тем как идти на прогулку мы с нашими ребятами провели не большую викторину. «Что изменилось в одежде с приходом зимы». Ребята называли одежду, которую люди носят зимой. Плюс  к этому мы повторили особенности зимней погоды. Затем мы поговорили с ребятами, в какой последовательности нужно одеваться на прогулку и раздеваться с нее. В закреплении мы одевали куклу Машу на прогулку. Так же, дети самостоятельно умеют одеваться и аккуратно вешать одежду.</a:t>
            </a:r>
            <a:endParaRPr lang="ru-RU" dirty="0" smtClean="0">
              <a:latin typeface="Times New Roman" pitchFamily="18" charset="0"/>
              <a:cs typeface="Times New Roman" pitchFamily="18" charset="0"/>
            </a:endParaRP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Каждый день проводились дидактические игры. Делали выставки рисунков. В рамках нашего проекта мы рассказали ребятам о пользе физических упражнений. Ребята с большим удовольствием выполняют утреннюю гимнастику и гимнастику после сна. </a:t>
            </a:r>
            <a:endParaRPr lang="ru-RU" dirty="0" smtClean="0">
              <a:latin typeface="Times New Roman" pitchFamily="18" charset="0"/>
              <a:cs typeface="Times New Roman" pitchFamily="18" charset="0"/>
            </a:endParaRPr>
          </a:p>
          <a:p>
            <a:pPr lvl="0" eaLnBrk="0" fontAlgn="base" hangingPunct="0">
              <a:spcBef>
                <a:spcPct val="0"/>
              </a:spcBef>
              <a:spcAft>
                <a:spcPct val="0"/>
              </a:spcAft>
            </a:pP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1" y="0"/>
            <a:ext cx="9139943" cy="6858000"/>
          </a:xfrm>
          <a:prstGeom prst="rect">
            <a:avLst/>
          </a:prstGeom>
          <a:noFill/>
        </p:spPr>
      </p:pic>
      <p:sp>
        <p:nvSpPr>
          <p:cNvPr id="7169" name="Rectangle 1"/>
          <p:cNvSpPr>
            <a:spLocks noChangeArrowheads="1"/>
          </p:cNvSpPr>
          <p:nvPr/>
        </p:nvSpPr>
        <p:spPr bwMode="auto">
          <a:xfrm>
            <a:off x="1928794" y="1357297"/>
            <a:ext cx="685804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Пальчиковые игры:</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«Добрая водичка», </a:t>
            </a:r>
            <a:r>
              <a:rPr lang="ru-RU" sz="1600" dirty="0" smtClean="0">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Водичка, водичка</a:t>
            </a:r>
            <a:r>
              <a:rPr lang="ru-RU" sz="1600" dirty="0" smtClean="0">
                <a:latin typeface="Times New Roman" pitchFamily="18" charset="0"/>
                <a:ea typeface="Times New Roman" pitchFamily="18" charset="0"/>
                <a:cs typeface="Times New Roman" pitchFamily="18" charset="0"/>
              </a:rPr>
              <a:t> , у</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мой моё личико», </a:t>
            </a:r>
            <a:r>
              <a:rPr lang="ru-RU" sz="1600" dirty="0" smtClean="0">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Полотенчиком пушистым,</a:t>
            </a:r>
            <a:r>
              <a:rPr kumimoji="0" lang="ru-RU"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ru-RU" sz="1600" dirty="0" smtClean="0">
                <a:latin typeface="Times New Roman" pitchFamily="18" charset="0"/>
                <a:ea typeface="Times New Roman" pitchFamily="18" charset="0"/>
                <a:cs typeface="Times New Roman" pitchFamily="18" charset="0"/>
              </a:rPr>
              <a:t>в</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ытрем руки очень быстро.»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600" b="1" dirty="0" smtClean="0">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руки мыло мы возьмём,</a:t>
            </a:r>
            <a:r>
              <a:rPr kumimoji="0" lang="ru-RU"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водичку мы польём»,</a:t>
            </a:r>
            <a:r>
              <a:rPr lang="ru-RU" sz="1600" dirty="0" smtClean="0">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Льётся быстрая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водица</a:t>
            </a:r>
            <a:r>
              <a:rPr lang="ru-RU" sz="1600" dirty="0" err="1" smtClean="0">
                <a:latin typeface="Times New Roman" pitchFamily="18" charset="0"/>
                <a:ea typeface="Times New Roman" pitchFamily="18"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Мы</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умеем чисто мыться»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Рассматривание иллюстраций: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Иллюстрации на темы «Одежда», «Предметы гигиены», «Вирусы и бактерии»,</a:t>
            </a:r>
            <a:r>
              <a:rPr kumimoji="0" lang="ru-RU"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плакаты «Алгоритм одевания одежды», «Алгоритм раздевания одежды»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Демонстрационный ряд:</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Предметы гигиены, таз с водой, одежда,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Мойдодыр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(поделка), кукла, кроватка и одежда для куклы.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Просмотр мультфильма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 И. Чуковский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Мойдодыр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Федорино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горе»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Наглядная информация для родителей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правильно мыть руки», «Чистые руки – залог здоровья!», «Мама, я умею сам»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НОД: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«Чтение стихотворения А. Л.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Барто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«Девочка – чумазая», игровое занятие «Девочка чумазая» по произведению А. Л.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Барто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«Купание куклы Маши», «Предметы для умывания», «В гостях у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Мойдадыра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0" y="0"/>
            <a:ext cx="9139943" cy="6858000"/>
          </a:xfrm>
          <a:prstGeom prst="rect">
            <a:avLst/>
          </a:prstGeom>
          <a:noFill/>
        </p:spPr>
      </p:pic>
      <p:sp>
        <p:nvSpPr>
          <p:cNvPr id="3" name="Заголовок 2"/>
          <p:cNvSpPr>
            <a:spLocks noGrp="1"/>
          </p:cNvSpPr>
          <p:nvPr>
            <p:ph type="title"/>
          </p:nvPr>
        </p:nvSpPr>
        <p:spPr>
          <a:xfrm>
            <a:off x="571472" y="214290"/>
            <a:ext cx="7929618" cy="928694"/>
          </a:xfrm>
        </p:spPr>
        <p:txBody>
          <a:bodyPr>
            <a:normAutofit fontScale="90000"/>
          </a:bodyPr>
          <a:lstStyle/>
          <a:p>
            <a:pPr algn="l"/>
            <a:r>
              <a:rPr lang="ru-RU" dirty="0" smtClean="0"/>
              <a:t/>
            </a:r>
            <a:br>
              <a:rPr lang="ru-RU" dirty="0" smtClean="0"/>
            </a:br>
            <a:r>
              <a:rPr lang="ru-RU" dirty="0" smtClean="0"/>
              <a:t/>
            </a:r>
            <a:br>
              <a:rPr lang="ru-RU" dirty="0" smtClean="0"/>
            </a:br>
            <a:r>
              <a:rPr lang="ru-RU" dirty="0" smtClean="0"/>
              <a:t>Познавательное развитие </a:t>
            </a:r>
            <a:br>
              <a:rPr lang="ru-RU" dirty="0" smtClean="0"/>
            </a:br>
            <a:r>
              <a:rPr lang="ru-RU" dirty="0" smtClean="0"/>
              <a:t>НОД «В гостях у </a:t>
            </a:r>
            <a:r>
              <a:rPr lang="ru-RU" dirty="0" err="1" smtClean="0"/>
              <a:t>Мойдодыра</a:t>
            </a:r>
            <a:r>
              <a:rPr lang="ru-RU" dirty="0" smtClean="0"/>
              <a:t>»  </a:t>
            </a:r>
            <a:br>
              <a:rPr lang="ru-RU" dirty="0" smtClean="0"/>
            </a:br>
            <a:r>
              <a:rPr lang="ru-RU" sz="2200" b="1" dirty="0" smtClean="0">
                <a:latin typeface="Times New Roman" pitchFamily="18" charset="0"/>
                <a:cs typeface="Times New Roman" pitchFamily="18" charset="0"/>
              </a:rPr>
              <a:t>Цель: </a:t>
            </a:r>
            <a:r>
              <a:rPr lang="ru-RU" sz="2200" dirty="0" smtClean="0">
                <a:latin typeface="Times New Roman" pitchFamily="18" charset="0"/>
                <a:cs typeface="Times New Roman" pitchFamily="18" charset="0"/>
              </a:rPr>
              <a:t>Формирование  представлений о гигиенических предметах и их правильном использовании.</a:t>
            </a:r>
            <a:r>
              <a:rPr lang="ru-RU" dirty="0" smtClean="0"/>
              <a:t/>
            </a:r>
            <a:br>
              <a:rPr lang="ru-RU" dirty="0" smtClean="0"/>
            </a:br>
            <a:endParaRPr lang="ru-RU" dirty="0"/>
          </a:p>
        </p:txBody>
      </p:sp>
      <p:pic>
        <p:nvPicPr>
          <p:cNvPr id="7" name="Содержимое 6" descr="IMG_20220126_154450.jpg"/>
          <p:cNvPicPr>
            <a:picLocks noGrp="1" noChangeAspect="1"/>
          </p:cNvPicPr>
          <p:nvPr>
            <p:ph sz="half" idx="2"/>
          </p:nvPr>
        </p:nvPicPr>
        <p:blipFill>
          <a:blip r:embed="rId3" cstate="print"/>
          <a:stretch>
            <a:fillRect/>
          </a:stretch>
        </p:blipFill>
        <p:spPr>
          <a:xfrm>
            <a:off x="5072066" y="2000240"/>
            <a:ext cx="3394472" cy="4525963"/>
          </a:xfrm>
        </p:spPr>
      </p:pic>
      <p:pic>
        <p:nvPicPr>
          <p:cNvPr id="8" name="Рисунок 7" descr="IMG_20220124_100137.jpg"/>
          <p:cNvPicPr>
            <a:picLocks noChangeAspect="1"/>
          </p:cNvPicPr>
          <p:nvPr/>
        </p:nvPicPr>
        <p:blipFill>
          <a:blip r:embed="rId4" cstate="print"/>
          <a:stretch>
            <a:fillRect/>
          </a:stretch>
        </p:blipFill>
        <p:spPr>
          <a:xfrm>
            <a:off x="1428728" y="2000240"/>
            <a:ext cx="3375446" cy="4500594"/>
          </a:xfrm>
          <a:prstGeom prst="rect">
            <a:avLst/>
          </a:prstGeom>
        </p:spPr>
      </p:pic>
      <p:sp>
        <p:nvSpPr>
          <p:cNvPr id="9" name="Содержимое 8"/>
          <p:cNvSpPr>
            <a:spLocks noGrp="1"/>
          </p:cNvSpPr>
          <p:nvPr>
            <p:ph sz="half" idx="1"/>
          </p:nvPr>
        </p:nvSpPr>
        <p:spPr>
          <a:xfrm>
            <a:off x="500034" y="2000240"/>
            <a:ext cx="4357718" cy="4572032"/>
          </a:xfrm>
        </p:spPr>
        <p:txBody>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therineasquithgallery.com/uploads/posts/2021-02/1613716265_41-p-veselii-fon-dlya-prezentatsii-46.jpg"/>
          <p:cNvPicPr>
            <a:picLocks noChangeAspect="1" noChangeArrowheads="1"/>
          </p:cNvPicPr>
          <p:nvPr/>
        </p:nvPicPr>
        <p:blipFill>
          <a:blip r:embed="rId2"/>
          <a:srcRect/>
          <a:stretch>
            <a:fillRect/>
          </a:stretch>
        </p:blipFill>
        <p:spPr bwMode="auto">
          <a:xfrm>
            <a:off x="4057" y="571480"/>
            <a:ext cx="9139943" cy="6858000"/>
          </a:xfrm>
          <a:prstGeom prst="rect">
            <a:avLst/>
          </a:prstGeom>
          <a:noFill/>
        </p:spPr>
      </p:pic>
      <p:sp>
        <p:nvSpPr>
          <p:cNvPr id="3" name="Заголовок 2"/>
          <p:cNvSpPr>
            <a:spLocks noGrp="1"/>
          </p:cNvSpPr>
          <p:nvPr>
            <p:ph type="title"/>
          </p:nvPr>
        </p:nvSpPr>
        <p:spPr/>
        <p:txBody>
          <a:bodyPr/>
          <a:lstStyle/>
          <a:p>
            <a:r>
              <a:rPr lang="ru-RU" dirty="0" smtClean="0"/>
              <a:t>НОД «Купание куклы </a:t>
            </a:r>
            <a:r>
              <a:rPr lang="ru-RU" dirty="0" smtClean="0"/>
              <a:t>Маши</a:t>
            </a:r>
            <a:r>
              <a:rPr lang="ru-RU" dirty="0" smtClean="0"/>
              <a:t>»</a:t>
            </a:r>
            <a:endParaRPr lang="ru-RU" dirty="0"/>
          </a:p>
        </p:txBody>
      </p:sp>
      <p:pic>
        <p:nvPicPr>
          <p:cNvPr id="5" name="Содержимое 4" descr="IMG-932b91c47055f8ccaeb352e32c171d95-V.jpg"/>
          <p:cNvPicPr>
            <a:picLocks noGrp="1" noChangeAspect="1"/>
          </p:cNvPicPr>
          <p:nvPr>
            <p:ph idx="1"/>
          </p:nvPr>
        </p:nvPicPr>
        <p:blipFill>
          <a:blip r:embed="rId3" cstate="print"/>
          <a:stretch>
            <a:fillRect/>
          </a:stretch>
        </p:blipFill>
        <p:spPr>
          <a:xfrm>
            <a:off x="0" y="1214422"/>
            <a:ext cx="3143272" cy="4195403"/>
          </a:xfrm>
        </p:spPr>
      </p:pic>
      <p:pic>
        <p:nvPicPr>
          <p:cNvPr id="6" name="Рисунок 5" descr="вытираем куклу.jpg"/>
          <p:cNvPicPr>
            <a:picLocks noChangeAspect="1"/>
          </p:cNvPicPr>
          <p:nvPr/>
        </p:nvPicPr>
        <p:blipFill>
          <a:blip r:embed="rId4" cstate="print"/>
          <a:stretch>
            <a:fillRect/>
          </a:stretch>
        </p:blipFill>
        <p:spPr>
          <a:xfrm>
            <a:off x="3214678" y="3357562"/>
            <a:ext cx="2786082" cy="3718652"/>
          </a:xfrm>
          <a:prstGeom prst="rect">
            <a:avLst/>
          </a:prstGeom>
        </p:spPr>
      </p:pic>
      <p:pic>
        <p:nvPicPr>
          <p:cNvPr id="10" name="Рисунок 9" descr="IMG-c20860bd16fac0cd84e0aea7882e8c00-V.jpg"/>
          <p:cNvPicPr>
            <a:picLocks noChangeAspect="1"/>
          </p:cNvPicPr>
          <p:nvPr/>
        </p:nvPicPr>
        <p:blipFill>
          <a:blip r:embed="rId5" cstate="print"/>
          <a:stretch>
            <a:fillRect/>
          </a:stretch>
        </p:blipFill>
        <p:spPr>
          <a:xfrm>
            <a:off x="6093227" y="1214422"/>
            <a:ext cx="3050773" cy="4071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1183</Words>
  <PresentationFormat>Экран (4:3)</PresentationFormat>
  <Paragraphs>87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Краткосрочный проект «Маленькие чистюли»  </vt:lpstr>
      <vt:lpstr>Слайд 2</vt:lpstr>
      <vt:lpstr>Слайд 3</vt:lpstr>
      <vt:lpstr>Слайд 4</vt:lpstr>
      <vt:lpstr>Слайд 5</vt:lpstr>
      <vt:lpstr>Слайд 6</vt:lpstr>
      <vt:lpstr>Слайд 7</vt:lpstr>
      <vt:lpstr>  Познавательное развитие  НОД «В гостях у Мойдодыра»   Цель: Формирование  представлений о гигиенических предметах и их правильном использовании. </vt:lpstr>
      <vt:lpstr>НОД «Купание куклы Маши»</vt:lpstr>
      <vt:lpstr>Художественно-эстетическое развитие</vt:lpstr>
      <vt:lpstr>Слайд 11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Краткосрочный проект «Маленькие чистюли»  </dc:title>
  <dc:creator>Пользователь</dc:creator>
  <cp:lastModifiedBy>Пользователь</cp:lastModifiedBy>
  <cp:revision>3</cp:revision>
  <dcterms:created xsi:type="dcterms:W3CDTF">2022-01-28T09:37:26Z</dcterms:created>
  <dcterms:modified xsi:type="dcterms:W3CDTF">2022-02-10T09:48:15Z</dcterms:modified>
</cp:coreProperties>
</file>